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71" r:id="rId3"/>
    <p:sldId id="272" r:id="rId4"/>
    <p:sldId id="269" r:id="rId5"/>
    <p:sldId id="259" r:id="rId6"/>
    <p:sldId id="270" r:id="rId7"/>
    <p:sldId id="260" r:id="rId8"/>
    <p:sldId id="261" r:id="rId9"/>
    <p:sldId id="262" r:id="rId10"/>
    <p:sldId id="263" r:id="rId11"/>
    <p:sldId id="264" r:id="rId12"/>
    <p:sldId id="265" r:id="rId13"/>
    <p:sldId id="26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28" autoAdjust="0"/>
    <p:restoredTop sz="94660"/>
  </p:normalViewPr>
  <p:slideViewPr>
    <p:cSldViewPr snapToGrid="0">
      <p:cViewPr varScale="1">
        <p:scale>
          <a:sx n="130" d="100"/>
          <a:sy n="130" d="100"/>
        </p:scale>
        <p:origin x="-8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b-NO" smtClean="0"/>
              <a:t>Klikk for å redigere tittelstil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a:xfrm>
            <a:off x="2692397" y="5037663"/>
            <a:ext cx="5214635" cy="279400"/>
          </a:xfrm>
        </p:spPr>
        <p:txBody>
          <a:bodyPr/>
          <a:lstStyle/>
          <a:p>
            <a:endParaRPr lang="nb-NO"/>
          </a:p>
        </p:txBody>
      </p:sp>
      <p:sp>
        <p:nvSpPr>
          <p:cNvPr id="6" name="Slide Number Placeholder 5"/>
          <p:cNvSpPr>
            <a:spLocks noGrp="1"/>
          </p:cNvSpPr>
          <p:nvPr>
            <p:ph type="sldNum" sz="quarter" idx="12"/>
          </p:nvPr>
        </p:nvSpPr>
        <p:spPr>
          <a:xfrm>
            <a:off x="8956900" y="5037663"/>
            <a:ext cx="551167" cy="279400"/>
          </a:xfrm>
        </p:spPr>
        <p:txBody>
          <a:bodyPr/>
          <a:lstStyle/>
          <a:p>
            <a:fld id="{C84FD02A-E1DF-454E-B427-E4A4D20BE439}" type="slidenum">
              <a:rPr lang="nb-NO" smtClean="0"/>
              <a:t>‹#›</a:t>
            </a:fld>
            <a:endParaRPr lang="nb-N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1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B85361E-6081-4155-90AF-67E8F7686FD2}" type="datetimeFigureOut">
              <a:rPr lang="nb-NO" smtClean="0"/>
              <a:t>17.09.2015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84FD02A-E1DF-454E-B427-E4A4D20BE439}" type="slidenum">
              <a:rPr lang="nb-NO" smtClean="0"/>
              <a:t>‹#›</a:t>
            </a:fld>
            <a:endParaRPr lang="nb-NO"/>
          </a:p>
        </p:txBody>
      </p:sp>
    </p:spTree>
    <p:extLst>
      <p:ext uri="{BB962C8B-B14F-4D97-AF65-F5344CB8AC3E}">
        <p14:creationId xmlns:p14="http://schemas.microsoft.com/office/powerpoint/2010/main" val="237027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251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spTree>
    <p:extLst>
      <p:ext uri="{BB962C8B-B14F-4D97-AF65-F5344CB8AC3E}">
        <p14:creationId xmlns:p14="http://schemas.microsoft.com/office/powerpoint/2010/main" val="237237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b-NO" smtClean="0"/>
              <a:t>Klikk for å redigere tittelstil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19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b-NO" smtClean="0"/>
              <a:t>Klikk for å redigere tittelstil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02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4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39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spTree>
    <p:extLst>
      <p:ext uri="{BB962C8B-B14F-4D97-AF65-F5344CB8AC3E}">
        <p14:creationId xmlns:p14="http://schemas.microsoft.com/office/powerpoint/2010/main" val="237075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4B85361E-6081-4155-90AF-67E8F7686FD2}" type="datetimeFigureOut">
              <a:rPr lang="nb-NO" smtClean="0"/>
              <a:t>17.09.2015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84FD02A-E1DF-454E-B427-E4A4D20BE439}" type="slidenum">
              <a:rPr lang="nb-NO" smtClean="0"/>
              <a:t>‹#›</a:t>
            </a:fld>
            <a:endParaRPr lang="nb-N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46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4B85361E-6081-4155-90AF-67E8F7686FD2}" type="datetimeFigureOut">
              <a:rPr lang="nb-NO" smtClean="0"/>
              <a:t>17.09.2015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84FD02A-E1DF-454E-B427-E4A4D20BE439}" type="slidenum">
              <a:rPr lang="nb-NO" smtClean="0"/>
              <a:t>‹#›</a:t>
            </a:fld>
            <a:endParaRPr lang="nb-NO"/>
          </a:p>
        </p:txBody>
      </p:sp>
    </p:spTree>
    <p:extLst>
      <p:ext uri="{BB962C8B-B14F-4D97-AF65-F5344CB8AC3E}">
        <p14:creationId xmlns:p14="http://schemas.microsoft.com/office/powerpoint/2010/main" val="196650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4B85361E-6081-4155-90AF-67E8F7686FD2}" type="datetimeFigureOut">
              <a:rPr lang="nb-NO" smtClean="0"/>
              <a:t>17.09.2015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84FD02A-E1DF-454E-B427-E4A4D20BE439}" type="slidenum">
              <a:rPr lang="nb-NO" smtClean="0"/>
              <a:t>‹#›</a:t>
            </a:fld>
            <a:endParaRPr lang="nb-N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88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4B85361E-6081-4155-90AF-67E8F7686FD2}" type="datetimeFigureOut">
              <a:rPr lang="nb-NO" smtClean="0"/>
              <a:t>17.09.2015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84FD02A-E1DF-454E-B427-E4A4D20BE439}" type="slidenum">
              <a:rPr lang="nb-NO" smtClean="0"/>
              <a:t>‹#›</a:t>
            </a:fld>
            <a:endParaRPr lang="nb-N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20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5361E-6081-4155-90AF-67E8F7686FD2}" type="datetimeFigureOut">
              <a:rPr lang="nb-NO" smtClean="0"/>
              <a:t>17.09.2015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84FD02A-E1DF-454E-B427-E4A4D20BE439}" type="slidenum">
              <a:rPr lang="nb-NO" smtClean="0"/>
              <a:t>‹#›</a:t>
            </a:fld>
            <a:endParaRPr lang="nb-NO"/>
          </a:p>
        </p:txBody>
      </p:sp>
    </p:spTree>
    <p:extLst>
      <p:ext uri="{BB962C8B-B14F-4D97-AF65-F5344CB8AC3E}">
        <p14:creationId xmlns:p14="http://schemas.microsoft.com/office/powerpoint/2010/main" val="367970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b-NO" smtClean="0"/>
              <a:t>Klikk for å redigere tittelstil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B85361E-6081-4155-90AF-67E8F7686FD2}" type="datetimeFigureOut">
              <a:rPr lang="nb-NO" smtClean="0"/>
              <a:t>17.09.2015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84FD02A-E1DF-454E-B427-E4A4D20BE439}" type="slidenum">
              <a:rPr lang="nb-NO" smtClean="0"/>
              <a:t>‹#›</a:t>
            </a:fld>
            <a:endParaRPr lang="nb-N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18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b-NO" smtClean="0"/>
              <a:t>Klikk for å redigere tittelstil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4B85361E-6081-4155-90AF-67E8F7686FD2}" type="datetimeFigureOut">
              <a:rPr lang="nb-NO" smtClean="0"/>
              <a:t>17.09.2015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84FD02A-E1DF-454E-B427-E4A4D20BE439}" type="slidenum">
              <a:rPr lang="nb-NO" smtClean="0"/>
              <a:t>‹#›</a:t>
            </a:fld>
            <a:endParaRPr lang="nb-NO"/>
          </a:p>
        </p:txBody>
      </p:sp>
    </p:spTree>
    <p:extLst>
      <p:ext uri="{BB962C8B-B14F-4D97-AF65-F5344CB8AC3E}">
        <p14:creationId xmlns:p14="http://schemas.microsoft.com/office/powerpoint/2010/main" val="361673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85361E-6081-4155-90AF-67E8F7686FD2}" type="datetimeFigureOut">
              <a:rPr lang="nb-NO" smtClean="0"/>
              <a:t>17.09.2015</a:t>
            </a:fld>
            <a:endParaRPr lang="nb-N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b-N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4FD02A-E1DF-454E-B427-E4A4D20BE439}" type="slidenum">
              <a:rPr lang="nb-NO" smtClean="0"/>
              <a:t>‹#›</a:t>
            </a:fld>
            <a:endParaRPr lang="nb-NO"/>
          </a:p>
        </p:txBody>
      </p:sp>
    </p:spTree>
    <p:extLst>
      <p:ext uri="{BB962C8B-B14F-4D97-AF65-F5344CB8AC3E}">
        <p14:creationId xmlns:p14="http://schemas.microsoft.com/office/powerpoint/2010/main" val="55589123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X4FU5XCi8j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3600" dirty="0" err="1"/>
              <a:t>F</a:t>
            </a:r>
            <a:r>
              <a:rPr lang="nb-NO" sz="3600" dirty="0" err="1" smtClean="0"/>
              <a:t>ørjaktsmøte</a:t>
            </a:r>
            <a:r>
              <a:rPr lang="nb-NO" sz="3600" dirty="0" smtClean="0"/>
              <a:t> 14. september </a:t>
            </a:r>
            <a:endParaRPr lang="nb-NO" sz="3600" dirty="0"/>
          </a:p>
        </p:txBody>
      </p:sp>
      <p:sp>
        <p:nvSpPr>
          <p:cNvPr id="3" name="Undertittel 2"/>
          <p:cNvSpPr>
            <a:spLocks noGrp="1"/>
          </p:cNvSpPr>
          <p:nvPr>
            <p:ph type="subTitle" idx="1"/>
          </p:nvPr>
        </p:nvSpPr>
        <p:spPr/>
        <p:txBody>
          <a:bodyPr/>
          <a:lstStyle/>
          <a:p>
            <a:r>
              <a:rPr lang="nb-NO" dirty="0" smtClean="0"/>
              <a:t>Informasjon fra Målselv </a:t>
            </a:r>
            <a:r>
              <a:rPr lang="nb-NO" dirty="0" err="1" smtClean="0"/>
              <a:t>viltnemnd</a:t>
            </a:r>
            <a:endParaRPr lang="nb-NO" dirty="0" smtClean="0"/>
          </a:p>
          <a:p>
            <a:endParaRPr lang="nb-NO" dirty="0"/>
          </a:p>
        </p:txBody>
      </p:sp>
      <p:pic>
        <p:nvPicPr>
          <p:cNvPr id="4" name="dynimage0" descr="Elgjak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8027" y="4042064"/>
            <a:ext cx="1911928" cy="1207268"/>
          </a:xfrm>
          <a:prstGeom prst="rect">
            <a:avLst/>
          </a:prstGeom>
          <a:noFill/>
          <a:ln>
            <a:noFill/>
          </a:ln>
        </p:spPr>
      </p:pic>
    </p:spTree>
    <p:extLst>
      <p:ext uri="{BB962C8B-B14F-4D97-AF65-F5344CB8AC3E}">
        <p14:creationId xmlns:p14="http://schemas.microsoft.com/office/powerpoint/2010/main" val="487487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06437" y="720310"/>
            <a:ext cx="6096000" cy="5139869"/>
          </a:xfrm>
          <a:prstGeom prst="rect">
            <a:avLst/>
          </a:prstGeom>
        </p:spPr>
        <p:txBody>
          <a:bodyPr>
            <a:spAutoFit/>
          </a:bodyPr>
          <a:lstStyle/>
          <a:p>
            <a:r>
              <a:rPr lang="nb-NO" sz="2000" b="1" dirty="0" smtClean="0"/>
              <a:t>§ 27. </a:t>
            </a:r>
            <a:r>
              <a:rPr lang="nb-NO" sz="2000" b="1" dirty="0" err="1" smtClean="0"/>
              <a:t>Ettersøksplikt</a:t>
            </a:r>
            <a:r>
              <a:rPr lang="nb-NO" sz="2000" b="1" dirty="0" smtClean="0"/>
              <a:t>, forfølgingsrett og avliving av såret storvilt: </a:t>
            </a:r>
            <a:r>
              <a:rPr lang="nb-NO" dirty="0" smtClean="0"/>
              <a:t>Den som under jakt eller forsøk på felling skadeskyter storvilt eller kongeørn, plikter å gjøre det en kan for å avlive dyret snarest mulig. Vedkommende </a:t>
            </a:r>
            <a:r>
              <a:rPr lang="nb-NO" b="1" dirty="0" smtClean="0"/>
              <a:t>plikter å forvisse seg </a:t>
            </a:r>
            <a:r>
              <a:rPr lang="nb-NO" dirty="0" smtClean="0"/>
              <a:t>om påskutt dyr er truffet eller ikke. Jegeren og jaktlaget som har skadeskutt storvilt, </a:t>
            </a:r>
            <a:r>
              <a:rPr lang="nb-NO" b="1" dirty="0" smtClean="0"/>
              <a:t>skal ikke oppta jakt eller påskyte nye dyr mens ettersøk pågår. </a:t>
            </a:r>
            <a:r>
              <a:rPr lang="nb-NO" dirty="0" smtClean="0"/>
              <a:t>Innen valdets grenser skal ettersøk om nødvendig pågå ut dagen etter skadeskytingen. På annet vald opphører retten til ettersøk og felling ved utgangen av den dag skadeskutt storvilt kom inn på valdet, jf. lov 29. mai 1981 nr. 38 om viltet § 34. De som har deltatt i forsøket på felling eller jakt skal uten godtgjørelse bistå forvaltningsmyndighet eller politimyndighet i det videre ettersøk. Dersom pliktig ettersøk første dag er uten resultat, skal jeger eller jaktlag uten opphold underrette jaktrettshaver og kommunen eller nærmeste politimyndighet om de faktiske forhold. Jeger og jaktlag som har deltatt ved skadeskytingen av viltet, </a:t>
            </a:r>
            <a:r>
              <a:rPr lang="nb-NO" b="1" dirty="0" smtClean="0"/>
              <a:t>skal uten godtgjørelse </a:t>
            </a:r>
            <a:r>
              <a:rPr lang="nb-NO" dirty="0" smtClean="0"/>
              <a:t>bistå viltmyndighet eller politi i det videre ettersøk.</a:t>
            </a:r>
            <a:endParaRPr lang="nb-NO" dirty="0"/>
          </a:p>
        </p:txBody>
      </p:sp>
    </p:spTree>
    <p:extLst>
      <p:ext uri="{BB962C8B-B14F-4D97-AF65-F5344CB8AC3E}">
        <p14:creationId xmlns:p14="http://schemas.microsoft.com/office/powerpoint/2010/main" val="304402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902528" y="719757"/>
            <a:ext cx="6096000" cy="4524315"/>
          </a:xfrm>
          <a:prstGeom prst="rect">
            <a:avLst/>
          </a:prstGeom>
        </p:spPr>
        <p:txBody>
          <a:bodyPr>
            <a:spAutoFit/>
          </a:bodyPr>
          <a:lstStyle/>
          <a:p>
            <a:r>
              <a:rPr lang="nb-NO" b="1" dirty="0" smtClean="0"/>
              <a:t>Generelt: </a:t>
            </a:r>
          </a:p>
          <a:p>
            <a:r>
              <a:rPr lang="nb-NO" dirty="0" smtClean="0"/>
              <a:t>Miljødirektoratet vil </a:t>
            </a:r>
            <a:r>
              <a:rPr lang="nb-NO" b="1" dirty="0" smtClean="0"/>
              <a:t>sterkt understreke plikten </a:t>
            </a:r>
            <a:r>
              <a:rPr lang="nb-NO" dirty="0" smtClean="0"/>
              <a:t>til å ettersøke storvilt eller kongeørn som </a:t>
            </a:r>
            <a:r>
              <a:rPr lang="nb-NO" dirty="0" err="1" smtClean="0"/>
              <a:t>skadeskytes</a:t>
            </a:r>
            <a:r>
              <a:rPr lang="nb-NO" dirty="0" smtClean="0"/>
              <a:t>, og til å sørge for en rask og effektiv avlivning slik at unødige lidelser unngås. Ethvert skudd som avfyres mot storvilt eller kongeørn </a:t>
            </a:r>
            <a:r>
              <a:rPr lang="nb-NO" b="1" dirty="0" smtClean="0"/>
              <a:t>skal jegeren anse som treff</a:t>
            </a:r>
            <a:r>
              <a:rPr lang="nb-NO" dirty="0" smtClean="0"/>
              <a:t>, og jegeren skal foreta undersøkelser i marka dersom dyret ikke faller for skuddet. Dersom det finnes noen som helst grunn til å anta at dyret kan være truffet, plikter jegeren og fellings-/jaktlaget å ettersøke viltet på beste måte. Det er viktig at </a:t>
            </a:r>
            <a:r>
              <a:rPr lang="nb-NO" dirty="0" err="1" smtClean="0"/>
              <a:t>ettersøket</a:t>
            </a:r>
            <a:r>
              <a:rPr lang="nb-NO" dirty="0" smtClean="0"/>
              <a:t> </a:t>
            </a:r>
            <a:r>
              <a:rPr lang="nb-NO" b="1" dirty="0" smtClean="0"/>
              <a:t>planlegges nøye</a:t>
            </a:r>
            <a:r>
              <a:rPr lang="nb-NO" dirty="0" smtClean="0"/>
              <a:t>.</a:t>
            </a:r>
          </a:p>
          <a:p>
            <a:endParaRPr lang="nb-NO" dirty="0"/>
          </a:p>
          <a:p>
            <a:r>
              <a:rPr lang="nb-NO" dirty="0" smtClean="0"/>
              <a:t>For å konsentrere innsatsen om </a:t>
            </a:r>
            <a:r>
              <a:rPr lang="nb-NO" dirty="0" err="1" smtClean="0"/>
              <a:t>ettersøket</a:t>
            </a:r>
            <a:r>
              <a:rPr lang="nb-NO" dirty="0" smtClean="0"/>
              <a:t> skal verken vedkommende jeger eller det jaktlaget han tilhører oppta jakt på nye dyr mens </a:t>
            </a:r>
            <a:r>
              <a:rPr lang="nb-NO" dirty="0" err="1" smtClean="0"/>
              <a:t>ettersøket</a:t>
            </a:r>
            <a:r>
              <a:rPr lang="nb-NO" dirty="0" smtClean="0"/>
              <a:t> pågår. Jegere på andre jaktfelt på valdet har ikke dette pålegget. </a:t>
            </a:r>
            <a:r>
              <a:rPr lang="nb-NO" b="1" dirty="0" smtClean="0"/>
              <a:t>Disse bør imidlertid varsles snarest om skadeskytingen.</a:t>
            </a:r>
            <a:endParaRPr lang="nb-NO" b="1" dirty="0"/>
          </a:p>
        </p:txBody>
      </p:sp>
    </p:spTree>
    <p:extLst>
      <p:ext uri="{BB962C8B-B14F-4D97-AF65-F5344CB8AC3E}">
        <p14:creationId xmlns:p14="http://schemas.microsoft.com/office/powerpoint/2010/main" val="362604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136339"/>
            <a:ext cx="6096000" cy="4001095"/>
          </a:xfrm>
          <a:prstGeom prst="rect">
            <a:avLst/>
          </a:prstGeom>
        </p:spPr>
        <p:txBody>
          <a:bodyPr>
            <a:spAutoFit/>
          </a:bodyPr>
          <a:lstStyle/>
          <a:p>
            <a:r>
              <a:rPr lang="nb-NO" sz="2000" b="1" dirty="0" smtClean="0"/>
              <a:t>Hjortevilt:</a:t>
            </a:r>
          </a:p>
          <a:p>
            <a:r>
              <a:rPr lang="nb-NO" dirty="0" smtClean="0"/>
              <a:t>Skadeskytingen skal meldes fra til </a:t>
            </a:r>
            <a:r>
              <a:rPr lang="nb-NO" b="1" dirty="0" smtClean="0">
                <a:solidFill>
                  <a:srgbClr val="FF0000"/>
                </a:solidFill>
              </a:rPr>
              <a:t>jaktrettshaver, kommunen </a:t>
            </a:r>
            <a:r>
              <a:rPr lang="nb-NO" dirty="0" smtClean="0">
                <a:solidFill>
                  <a:srgbClr val="FF0000"/>
                </a:solidFill>
              </a:rPr>
              <a:t>og </a:t>
            </a:r>
            <a:r>
              <a:rPr lang="nb-NO" b="1" dirty="0" smtClean="0">
                <a:solidFill>
                  <a:srgbClr val="FF0000"/>
                </a:solidFill>
              </a:rPr>
              <a:t>politimyndighet</a:t>
            </a:r>
            <a:r>
              <a:rPr lang="nb-NO" dirty="0" smtClean="0"/>
              <a:t> ved </a:t>
            </a:r>
            <a:r>
              <a:rPr lang="nb-NO" b="1" dirty="0" smtClean="0"/>
              <a:t>utløpet av den dagen skytingen fant sted</a:t>
            </a:r>
            <a:r>
              <a:rPr lang="nb-NO" dirty="0" smtClean="0"/>
              <a:t>, </a:t>
            </a:r>
            <a:r>
              <a:rPr lang="nb-NO" b="1" dirty="0" smtClean="0"/>
              <a:t>dersom dyret ikke ble funnet. </a:t>
            </a:r>
            <a:r>
              <a:rPr lang="nb-NO" dirty="0" smtClean="0"/>
              <a:t>Jaktlaget skal fortsette </a:t>
            </a:r>
            <a:r>
              <a:rPr lang="nb-NO" dirty="0" err="1" smtClean="0"/>
              <a:t>ettersøket</a:t>
            </a:r>
            <a:r>
              <a:rPr lang="nb-NO" dirty="0" smtClean="0"/>
              <a:t> ut neste dag. Dette gjelder om det påskutte dyret oppholder seg innenfor eget vald uavhengig av jaktfelt. 37 Resultatet av dette </a:t>
            </a:r>
            <a:r>
              <a:rPr lang="nb-NO" dirty="0" err="1" smtClean="0"/>
              <a:t>ettersøket</a:t>
            </a:r>
            <a:r>
              <a:rPr lang="nb-NO" dirty="0" smtClean="0"/>
              <a:t> meldes også til kommunen, og kommunen avgjør hva som eventuelt skal foretas videre, herunder om jeger/jaktlag skal pålegges videre ettersøk eller om </a:t>
            </a:r>
            <a:r>
              <a:rPr lang="nb-NO" dirty="0" err="1" smtClean="0"/>
              <a:t>ettersøket</a:t>
            </a:r>
            <a:r>
              <a:rPr lang="nb-NO" dirty="0" smtClean="0"/>
              <a:t> skal avsluttes.</a:t>
            </a:r>
          </a:p>
          <a:p>
            <a:r>
              <a:rPr lang="nb-NO" b="1" dirty="0" smtClean="0"/>
              <a:t>Selv om skuddplassundersøkelsen ikke gir indikasjoner om skader eller jegeren mener at skuddet ikke traff, plikter jegeren likevel å følge etter dyret for så langt råd er å forvisse seg om dyrets tilstand. </a:t>
            </a:r>
            <a:endParaRPr lang="nb-NO" b="1" dirty="0"/>
          </a:p>
        </p:txBody>
      </p:sp>
    </p:spTree>
    <p:extLst>
      <p:ext uri="{BB962C8B-B14F-4D97-AF65-F5344CB8AC3E}">
        <p14:creationId xmlns:p14="http://schemas.microsoft.com/office/powerpoint/2010/main" val="81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669790" y="3244334"/>
            <a:ext cx="4853829" cy="2862322"/>
          </a:xfrm>
          <a:prstGeom prst="rect">
            <a:avLst/>
          </a:prstGeom>
        </p:spPr>
        <p:txBody>
          <a:bodyPr wrap="none">
            <a:spAutoFit/>
          </a:bodyPr>
          <a:lstStyle/>
          <a:p>
            <a:r>
              <a:rPr lang="nb-NO" dirty="0" smtClean="0"/>
              <a:t>Skuddplass:</a:t>
            </a:r>
          </a:p>
          <a:p>
            <a:r>
              <a:rPr lang="nb-NO" dirty="0">
                <a:hlinkClick r:id="rId2"/>
              </a:rPr>
              <a:t>https://www.youtube.com/watch?v=X4FU5XCi8jo</a:t>
            </a:r>
            <a:endParaRPr lang="nb-NO" dirty="0"/>
          </a:p>
          <a:p>
            <a:endParaRPr lang="nb-NO" dirty="0" smtClean="0"/>
          </a:p>
          <a:p>
            <a:endParaRPr lang="nb-NO" dirty="0"/>
          </a:p>
          <a:p>
            <a:endParaRPr lang="nb-NO" dirty="0" smtClean="0"/>
          </a:p>
          <a:p>
            <a:endParaRPr lang="nb-NO" dirty="0"/>
          </a:p>
          <a:p>
            <a:endParaRPr lang="nb-NO" dirty="0" smtClean="0"/>
          </a:p>
          <a:p>
            <a:endParaRPr lang="nb-NO" dirty="0"/>
          </a:p>
          <a:p>
            <a:endParaRPr lang="nb-NO" dirty="0" smtClean="0"/>
          </a:p>
          <a:p>
            <a:r>
              <a:rPr lang="nb-NO" dirty="0" smtClean="0"/>
              <a:t>Tor Eriksen, leder for </a:t>
            </a:r>
            <a:r>
              <a:rPr lang="nb-NO" dirty="0" err="1" smtClean="0"/>
              <a:t>ettersøkskorpset</a:t>
            </a:r>
            <a:r>
              <a:rPr lang="nb-NO" dirty="0" smtClean="0"/>
              <a:t> i MV.</a:t>
            </a:r>
            <a:endParaRPr lang="nb-NO" dirty="0"/>
          </a:p>
        </p:txBody>
      </p:sp>
    </p:spTree>
    <p:extLst>
      <p:ext uri="{BB962C8B-B14F-4D97-AF65-F5344CB8AC3E}">
        <p14:creationId xmlns:p14="http://schemas.microsoft.com/office/powerpoint/2010/main" val="2485572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Kilder:</a:t>
            </a:r>
            <a:endParaRPr lang="nb-NO" dirty="0"/>
          </a:p>
        </p:txBody>
      </p:sp>
      <p:sp>
        <p:nvSpPr>
          <p:cNvPr id="3" name="Plassholder for innhold 2"/>
          <p:cNvSpPr>
            <a:spLocks noGrp="1"/>
          </p:cNvSpPr>
          <p:nvPr>
            <p:ph idx="1"/>
          </p:nvPr>
        </p:nvSpPr>
        <p:spPr/>
        <p:txBody>
          <a:bodyPr/>
          <a:lstStyle/>
          <a:p>
            <a:r>
              <a:rPr lang="nb-NO" dirty="0" smtClean="0"/>
              <a:t>Miljødirektoratet</a:t>
            </a:r>
          </a:p>
          <a:p>
            <a:r>
              <a:rPr lang="nb-NO" dirty="0" smtClean="0"/>
              <a:t>Viltloven «Utøvelse av jakt, felling og fangst» - Rundskriv februar 2013</a:t>
            </a:r>
          </a:p>
          <a:p>
            <a:r>
              <a:rPr lang="nb-NO" dirty="0" smtClean="0"/>
              <a:t>Viltloven «forvaltning av hjortevilt»- Rundskriv februar 2013</a:t>
            </a:r>
            <a:endParaRPr lang="nb-NO" dirty="0"/>
          </a:p>
        </p:txBody>
      </p:sp>
    </p:spTree>
    <p:extLst>
      <p:ext uri="{BB962C8B-B14F-4D97-AF65-F5344CB8AC3E}">
        <p14:creationId xmlns:p14="http://schemas.microsoft.com/office/powerpoint/2010/main" val="168247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Hovedformål:</a:t>
            </a:r>
            <a:endParaRPr lang="nb-NO" dirty="0"/>
          </a:p>
        </p:txBody>
      </p:sp>
      <p:sp>
        <p:nvSpPr>
          <p:cNvPr id="3" name="Plassholder for innhold 2"/>
          <p:cNvSpPr>
            <a:spLocks noGrp="1"/>
          </p:cNvSpPr>
          <p:nvPr>
            <p:ph idx="1"/>
          </p:nvPr>
        </p:nvSpPr>
        <p:spPr/>
        <p:txBody>
          <a:bodyPr/>
          <a:lstStyle/>
          <a:p>
            <a:r>
              <a:rPr lang="nb-NO" b="1" dirty="0">
                <a:solidFill>
                  <a:srgbClr val="FF0000"/>
                </a:solidFill>
              </a:rPr>
              <a:t>Viltloven presiserer i § 19 at jakt, felling og fangst skal utøves på en måte som ikke utsetter viltet for unødige </a:t>
            </a:r>
            <a:r>
              <a:rPr lang="nb-NO" b="1" dirty="0" smtClean="0">
                <a:solidFill>
                  <a:srgbClr val="FF0000"/>
                </a:solidFill>
              </a:rPr>
              <a:t>lidelser.</a:t>
            </a:r>
          </a:p>
          <a:p>
            <a:r>
              <a:rPr lang="nb-NO" b="1" dirty="0">
                <a:solidFill>
                  <a:srgbClr val="FF0000"/>
                </a:solidFill>
              </a:rPr>
              <a:t>Den som under jakt eller forsøk på felling skadeskyter </a:t>
            </a:r>
            <a:r>
              <a:rPr lang="nb-NO" b="1" dirty="0" smtClean="0">
                <a:solidFill>
                  <a:srgbClr val="FF0000"/>
                </a:solidFill>
              </a:rPr>
              <a:t>storvilt, </a:t>
            </a:r>
            <a:r>
              <a:rPr lang="nb-NO" b="1" dirty="0">
                <a:solidFill>
                  <a:srgbClr val="FF0000"/>
                </a:solidFill>
              </a:rPr>
              <a:t>plikter å </a:t>
            </a:r>
            <a:r>
              <a:rPr lang="nb-NO" b="1" dirty="0" smtClean="0">
                <a:solidFill>
                  <a:srgbClr val="FF0000"/>
                </a:solidFill>
              </a:rPr>
              <a:t>gjøre </a:t>
            </a:r>
            <a:r>
              <a:rPr lang="nb-NO" b="1" dirty="0">
                <a:solidFill>
                  <a:srgbClr val="FF0000"/>
                </a:solidFill>
              </a:rPr>
              <a:t>det en kan for å avlive dyret snarest </a:t>
            </a:r>
            <a:r>
              <a:rPr lang="nb-NO" b="1" dirty="0" smtClean="0">
                <a:solidFill>
                  <a:srgbClr val="FF0000"/>
                </a:solidFill>
              </a:rPr>
              <a:t>mulig.</a:t>
            </a:r>
            <a:endParaRPr lang="nb-NO" b="1" dirty="0">
              <a:solidFill>
                <a:srgbClr val="FF0000"/>
              </a:solidFill>
            </a:endParaRPr>
          </a:p>
        </p:txBody>
      </p:sp>
    </p:spTree>
    <p:extLst>
      <p:ext uri="{BB962C8B-B14F-4D97-AF65-F5344CB8AC3E}">
        <p14:creationId xmlns:p14="http://schemas.microsoft.com/office/powerpoint/2010/main" val="2582208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likk.no/incoming/img-1043063/alternates/FREE_320/elgklok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792" y="571500"/>
            <a:ext cx="596438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6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751344"/>
            <a:ext cx="6096000" cy="4801314"/>
          </a:xfrm>
          <a:prstGeom prst="rect">
            <a:avLst/>
          </a:prstGeom>
        </p:spPr>
        <p:txBody>
          <a:bodyPr>
            <a:spAutoFit/>
          </a:bodyPr>
          <a:lstStyle/>
          <a:p>
            <a:r>
              <a:rPr lang="nb-NO" dirty="0" smtClean="0"/>
              <a:t> </a:t>
            </a:r>
            <a:endParaRPr lang="nb-NO" dirty="0"/>
          </a:p>
          <a:p>
            <a:r>
              <a:rPr lang="nb-NO" b="1" dirty="0" smtClean="0"/>
              <a:t>§ 23. Krav om godkjent ettersøkshund:</a:t>
            </a:r>
          </a:p>
          <a:p>
            <a:endParaRPr lang="nb-NO" dirty="0"/>
          </a:p>
          <a:p>
            <a:r>
              <a:rPr lang="nb-NO" dirty="0" smtClean="0"/>
              <a:t> Under jakt på elg, hjort og rådyr, skal jaktlag og personer som jakter alene ha tilgang til godkjent ettersøkshund. Fører og hund skal ha </a:t>
            </a:r>
            <a:r>
              <a:rPr lang="nb-NO" b="1" dirty="0" smtClean="0"/>
              <a:t>bestått praktisk prøve </a:t>
            </a:r>
            <a:r>
              <a:rPr lang="nb-NO" dirty="0" smtClean="0"/>
              <a:t>i henhold til instruks om prøving og godkjenning av ettersøkshund fastsatt av Miljødirektoratet. Kravet om praktisk prøve gjelder også for fører og hund som utfører ettersøk på vegne av det offentlige. Dersom slik hund ikke medføres under jaktutøvelsen, skal det gjennom </a:t>
            </a:r>
            <a:r>
              <a:rPr lang="nb-NO" b="1" dirty="0" smtClean="0"/>
              <a:t>skriftlig avtale </a:t>
            </a:r>
            <a:r>
              <a:rPr lang="nb-NO" dirty="0" smtClean="0"/>
              <a:t>være sikret tilgang innenfor et rimelig tidsrom etter </a:t>
            </a:r>
            <a:r>
              <a:rPr lang="nb-NO" dirty="0" err="1" smtClean="0"/>
              <a:t>påskyting</a:t>
            </a:r>
            <a:r>
              <a:rPr lang="nb-NO" dirty="0" smtClean="0"/>
              <a:t>.</a:t>
            </a:r>
          </a:p>
          <a:p>
            <a:r>
              <a:rPr lang="nb-NO" dirty="0" smtClean="0"/>
              <a:t>Kommunen kan kreve at jeger dokumenterer tilgang til godkjent ettersøkshund.. Dersom jeger bruker 1 time på å konstatere at det kreves en godkjent ettersøkshund for å gjennomføre et søk, så har man 3 timer igjen på å få hunden til skuddstedet </a:t>
            </a:r>
            <a:r>
              <a:rPr lang="nb-NO" b="1" dirty="0" smtClean="0"/>
              <a:t>(totalt innen 4 timer). </a:t>
            </a:r>
            <a:r>
              <a:rPr lang="nb-NO" dirty="0" smtClean="0"/>
              <a:t>Når jaktlag og jeger har en slik avtale vil plikten etter § 23 være oppfylt. Avtalene bør gjelde for hele jaktsesongen. </a:t>
            </a:r>
            <a:endParaRPr lang="nb-NO" dirty="0"/>
          </a:p>
        </p:txBody>
      </p:sp>
    </p:spTree>
    <p:extLst>
      <p:ext uri="{BB962C8B-B14F-4D97-AF65-F5344CB8AC3E}">
        <p14:creationId xmlns:p14="http://schemas.microsoft.com/office/powerpoint/2010/main" val="34915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1305342"/>
            <a:ext cx="6096000" cy="4247317"/>
          </a:xfrm>
          <a:prstGeom prst="rect">
            <a:avLst/>
          </a:prstGeom>
        </p:spPr>
        <p:txBody>
          <a:bodyPr>
            <a:spAutoFit/>
          </a:bodyPr>
          <a:lstStyle/>
          <a:p>
            <a:r>
              <a:rPr lang="nb-NO" b="1" dirty="0"/>
              <a:t>Kommentar til </a:t>
            </a:r>
            <a:r>
              <a:rPr lang="nb-NO" b="1" dirty="0" err="1"/>
              <a:t>forskriften</a:t>
            </a:r>
            <a:r>
              <a:rPr lang="nb-NO" b="1" dirty="0"/>
              <a:t>:</a:t>
            </a:r>
          </a:p>
          <a:p>
            <a:r>
              <a:rPr lang="nb-NO" dirty="0"/>
              <a:t>Hver enkelt deltaker i et jaktlag og enhver jeger som jakter alene </a:t>
            </a:r>
            <a:r>
              <a:rPr lang="nb-NO" b="1" dirty="0"/>
              <a:t>har ansvar </a:t>
            </a:r>
            <a:r>
              <a:rPr lang="nb-NO" dirty="0"/>
              <a:t>for at bestemmelsene etterleves. Der fellingstillatelse utskrives til et grunneierlag og lignende, kan valdansvarlig representant inngå avtale om ettersøkshund. </a:t>
            </a:r>
            <a:r>
              <a:rPr lang="nb-NO" b="1" dirty="0"/>
              <a:t>Under jakt må jaktleder eller en annen på jaktlaget medbringe </a:t>
            </a:r>
            <a:r>
              <a:rPr lang="nb-NO" b="1" dirty="0" err="1"/>
              <a:t>ettersøksavtale</a:t>
            </a:r>
            <a:r>
              <a:rPr lang="nb-NO" b="1" dirty="0"/>
              <a:t>, enten originalen eller kopi. Dette gjelder også jegere som jakter alene.</a:t>
            </a:r>
          </a:p>
          <a:p>
            <a:endParaRPr lang="nb-NO" dirty="0"/>
          </a:p>
          <a:p>
            <a:r>
              <a:rPr lang="nb-NO" dirty="0"/>
              <a:t>Viltloven presiserer i § 19 at jakt, felling og fangst skal utøves på en måte som ikke utsetter viltet for unødige lidelser. Det er derfor viktig å bruke godkjent ettersøkshund ved ettersøk. Hunder som ikke er godkjente til ettersøk kan selvfølgelig benyttes til jakt, men det må da i tillegg være en skriftlig avtale om tilgang til en godkjent ettersøkshund. </a:t>
            </a:r>
          </a:p>
        </p:txBody>
      </p:sp>
    </p:spTree>
    <p:extLst>
      <p:ext uri="{BB962C8B-B14F-4D97-AF65-F5344CB8AC3E}">
        <p14:creationId xmlns:p14="http://schemas.microsoft.com/office/powerpoint/2010/main" val="248363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871355" y="1121448"/>
            <a:ext cx="6096000" cy="4801314"/>
          </a:xfrm>
          <a:prstGeom prst="rect">
            <a:avLst/>
          </a:prstGeom>
        </p:spPr>
        <p:txBody>
          <a:bodyPr>
            <a:spAutoFit/>
          </a:bodyPr>
          <a:lstStyle/>
          <a:p>
            <a:r>
              <a:rPr lang="nb-NO" b="1" dirty="0" smtClean="0"/>
              <a:t>Ettersøk og avliving av såret vilt må være et samspill mellom hund og fører. Hundeførerens kunnskaper og kvalifikasjoner er derfor like viktige som hundens for å oppnå en god ekvipasje som kan gjøre jobben med et vellykket ettersøk</a:t>
            </a:r>
            <a:r>
              <a:rPr lang="nb-NO" dirty="0" smtClean="0"/>
              <a:t>. </a:t>
            </a:r>
            <a:r>
              <a:rPr lang="nb-NO" b="1" dirty="0" smtClean="0"/>
              <a:t>Utdanningen av hundeførere er like viktig som opplæringen av ettersøkshundene</a:t>
            </a:r>
            <a:r>
              <a:rPr lang="nb-NO" dirty="0" smtClean="0"/>
              <a:t>. Dersom en godkjent ettersøkshund brukes av ukyndig person slik at </a:t>
            </a:r>
            <a:r>
              <a:rPr lang="nb-NO" dirty="0" err="1" smtClean="0"/>
              <a:t>ettersøket</a:t>
            </a:r>
            <a:r>
              <a:rPr lang="nb-NO" dirty="0" smtClean="0"/>
              <a:t> blir uten tilfredsstillende resultat er dette ikke i samsvar med intensjonene i </a:t>
            </a:r>
            <a:r>
              <a:rPr lang="nb-NO" dirty="0" err="1" smtClean="0"/>
              <a:t>forskriften</a:t>
            </a:r>
            <a:r>
              <a:rPr lang="nb-NO" dirty="0" smtClean="0"/>
              <a:t>.</a:t>
            </a:r>
          </a:p>
          <a:p>
            <a:endParaRPr lang="nb-NO" dirty="0"/>
          </a:p>
          <a:p>
            <a:r>
              <a:rPr lang="nb-NO" dirty="0" smtClean="0"/>
              <a:t> Skadet hjortevilt vil i spesielle situasjoner bevege seg unna hundeføreren. </a:t>
            </a:r>
            <a:r>
              <a:rPr lang="nb-NO" b="1" dirty="0" smtClean="0"/>
              <a:t>Det kan da være påkrevet at hunden gis anledning til å stoppe dyret. Hunden må da slippes. For å oppnå størst mulig sikkerhet for at hunden i slike tilfeller klarer å stoppe dyret, bør det fortrinnsvis benyttes erfarne, jaktpremierte hunder. Disse har under kontrollerte forhold vist seg i stand til å roe dyr som i første omgang prøver å trekke unna.</a:t>
            </a:r>
            <a:endParaRPr lang="nb-NO" b="1" dirty="0"/>
          </a:p>
        </p:txBody>
      </p:sp>
    </p:spTree>
    <p:extLst>
      <p:ext uri="{BB962C8B-B14F-4D97-AF65-F5344CB8AC3E}">
        <p14:creationId xmlns:p14="http://schemas.microsoft.com/office/powerpoint/2010/main" val="1362602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413338"/>
            <a:ext cx="6096000" cy="1754326"/>
          </a:xfrm>
          <a:prstGeom prst="rect">
            <a:avLst/>
          </a:prstGeom>
        </p:spPr>
        <p:txBody>
          <a:bodyPr>
            <a:spAutoFit/>
          </a:bodyPr>
          <a:lstStyle/>
          <a:p>
            <a:r>
              <a:rPr lang="nb-NO" b="1" dirty="0" smtClean="0"/>
              <a:t>Kommunene har myndighet </a:t>
            </a:r>
            <a:r>
              <a:rPr lang="nb-NO" dirty="0" smtClean="0"/>
              <a:t>til å kontrollere at det er inngått avtale om ettersøkshund og kan kreve at jeger sender kopi av inngått </a:t>
            </a:r>
            <a:r>
              <a:rPr lang="nb-NO" dirty="0" err="1" smtClean="0"/>
              <a:t>ettersøksavtale</a:t>
            </a:r>
            <a:r>
              <a:rPr lang="nb-NO" dirty="0" smtClean="0"/>
              <a:t>. Dette gjelder både som en rutinemessig kontroll forut for jakta og under jakta. Ved forespørsel fra kommunen </a:t>
            </a:r>
            <a:r>
              <a:rPr lang="nb-NO" b="1" dirty="0" smtClean="0"/>
              <a:t>plikter jeger </a:t>
            </a:r>
            <a:r>
              <a:rPr lang="nb-NO" dirty="0" smtClean="0"/>
              <a:t>å dokumentere inngått </a:t>
            </a:r>
            <a:r>
              <a:rPr lang="nb-NO" dirty="0" err="1" smtClean="0"/>
              <a:t>ettersøksavtale</a:t>
            </a:r>
            <a:r>
              <a:rPr lang="nb-NO" dirty="0" smtClean="0"/>
              <a:t> til kommunen. Under jakt skal dette skje umiddelbart.</a:t>
            </a:r>
            <a:endParaRPr lang="nb-NO" dirty="0"/>
          </a:p>
        </p:txBody>
      </p:sp>
    </p:spTree>
    <p:extLst>
      <p:ext uri="{BB962C8B-B14F-4D97-AF65-F5344CB8AC3E}">
        <p14:creationId xmlns:p14="http://schemas.microsoft.com/office/powerpoint/2010/main" val="3219182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2136339"/>
            <a:ext cx="6096000" cy="2616101"/>
          </a:xfrm>
          <a:prstGeom prst="rect">
            <a:avLst/>
          </a:prstGeom>
        </p:spPr>
        <p:txBody>
          <a:bodyPr>
            <a:spAutoFit/>
          </a:bodyPr>
          <a:lstStyle/>
          <a:p>
            <a:r>
              <a:rPr lang="nb-NO" sz="2000" b="1" dirty="0" smtClean="0"/>
              <a:t>Kapittel 8. Jakt, felling og avliving av storvilt:</a:t>
            </a:r>
          </a:p>
          <a:p>
            <a:r>
              <a:rPr lang="nb-NO" b="1" dirty="0" smtClean="0"/>
              <a:t>Hver enkelt jeger er til enhver tid ansvarlig for sine egne handlinger under jakt og felling</a:t>
            </a:r>
            <a:r>
              <a:rPr lang="nb-NO" dirty="0" smtClean="0"/>
              <a:t>. Et jaktlag har samlet også et felles ansvar for en ansvarsbevisst opptreden. Jaktlag som jakter elg, hjort og bjørn skal ha en jaktleder, hans oppgaver vil være å koordinere jakt og felling, og påse at utøvelsen foregår sikkerhetsmessig forsvarlig og i tråd med offentlige bestemmelser. Det er spesielt viktig at jaktleders beskjed følges når avgjørelser er tatt innen jaktlaget.</a:t>
            </a:r>
            <a:endParaRPr lang="nb-NO" dirty="0"/>
          </a:p>
        </p:txBody>
      </p:sp>
    </p:spTree>
    <p:extLst>
      <p:ext uri="{BB962C8B-B14F-4D97-AF65-F5344CB8AC3E}">
        <p14:creationId xmlns:p14="http://schemas.microsoft.com/office/powerpoint/2010/main" val="1519587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s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178</TotalTime>
  <Words>1152</Words>
  <Application>Microsoft Office PowerPoint</Application>
  <PresentationFormat>Egendefinert</PresentationFormat>
  <Paragraphs>42</Paragraphs>
  <Slides>13</Slides>
  <Notes>0</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Organisk</vt:lpstr>
      <vt:lpstr>Førjaktsmøte 14. september </vt:lpstr>
      <vt:lpstr>Kilder:</vt:lpstr>
      <vt:lpstr>Hovedformål:</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skole.troms.vgs.no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Elgmøte 14. september</dc:title>
  <dc:creator>Tor Eriksen</dc:creator>
  <cp:lastModifiedBy>Bjørg Johansen</cp:lastModifiedBy>
  <cp:revision>40</cp:revision>
  <dcterms:created xsi:type="dcterms:W3CDTF">2015-08-27T07:24:20Z</dcterms:created>
  <dcterms:modified xsi:type="dcterms:W3CDTF">2015-09-17T08:42:47Z</dcterms:modified>
</cp:coreProperties>
</file>